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윤고딕" charset="1" panose="020B0503000000000000"/>
      <p:regular r:id="rId19"/>
    </p:embeddedFont>
    <p:embeddedFont>
      <p:font typeface="Garet Light" charset="1" panose="00000000000000000000"/>
      <p:regular r:id="rId20"/>
    </p:embeddedFont>
    <p:embeddedFont>
      <p:font typeface="Glacial Indifference" charset="1" panose="00000000000000000000"/>
      <p:regular r:id="rId21"/>
    </p:embeddedFont>
    <p:embeddedFont>
      <p:font typeface="Beautifully Delicious Script" charset="1" panose="00000500000000000000"/>
      <p:regular r:id="rId22"/>
    </p:embeddedFont>
    <p:embeddedFont>
      <p:font typeface="윤고딕 Bold" charset="1" panose="020B0803000000000000"/>
      <p:regular r:id="rId23"/>
    </p:embeddedFont>
    <p:embeddedFont>
      <p:font typeface="윤고딕 Light" charset="1" panose="020B0503000000000000"/>
      <p:regular r:id="rId24"/>
    </p:embeddedFont>
    <p:embeddedFont>
      <p:font typeface="RoxboroughCF" charset="1" panose="00000500000000000000"/>
      <p:regular r:id="rId25"/>
    </p:embeddedFont>
    <p:embeddedFont>
      <p:font typeface="Black Han Sans" charset="1" panose="000000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961631" y="781050"/>
            <a:ext cx="529766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심플한 프로젝트 프레젠테이션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81050"/>
            <a:ext cx="1642428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Borcelle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07948" y="3382908"/>
            <a:ext cx="10272104" cy="1532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Node.js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720382"/>
            <a:ext cx="297595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2024.11.06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771324" y="8720382"/>
            <a:ext cx="1487976" cy="537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475"/>
              </a:lnSpc>
              <a:spcBef>
                <a:spcPct val="0"/>
              </a:spcBef>
            </a:pPr>
            <a:r>
              <a:rPr lang="en-US" sz="3197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박상민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7989862" y="4047509"/>
            <a:ext cx="3086100" cy="308610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A34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32582" y="2742242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9186610" y="1145883"/>
            <a:ext cx="3778704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비동기 방식으로 작동하기때문에 입출력 작업이 많은 애플리케이션에서도 높은 성능을 유지 할 수 있음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010232" y="8629034"/>
            <a:ext cx="4367914" cy="9270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77"/>
              </a:lnSpc>
              <a:spcBef>
                <a:spcPct val="0"/>
              </a:spcBef>
            </a:pPr>
            <a:r>
              <a:rPr lang="en-US" sz="2626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전 세계적으로 사용되기 때문에 커뮤니티가 활성화 되어있음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89372" y="4659908"/>
            <a:ext cx="3981719" cy="1745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10"/>
              </a:lnSpc>
              <a:spcBef>
                <a:spcPct val="0"/>
              </a:spcBef>
            </a:pPr>
            <a:r>
              <a:rPr lang="en-US" sz="2507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Node.js에서는 많은 오픈소스 라이브러리와 패키지가 있으며,NPM을 통해 쉽게 설치하고 관리 할 수 있음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23950" y="944123"/>
            <a:ext cx="2186274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장점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001464" y="4658120"/>
            <a:ext cx="2559578" cy="1674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635"/>
              </a:lnSpc>
              <a:spcBef>
                <a:spcPct val="0"/>
              </a:spcBef>
            </a:pPr>
            <a:r>
              <a:rPr lang="en-US" sz="973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Function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632582" y="5590559"/>
            <a:ext cx="3086100" cy="308610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DD74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089532" y="4047509"/>
            <a:ext cx="3086100" cy="3086100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8C6A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2529639" y="4644701"/>
            <a:ext cx="3671227" cy="1183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V8엔진으로 매우 빠른 속도를 자랑함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123950" y="4613478"/>
            <a:ext cx="15750635" cy="0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2435424" y="4450083"/>
            <a:ext cx="326788" cy="32678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711751" y="4450083"/>
            <a:ext cx="326788" cy="32678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081298" y="4450084"/>
            <a:ext cx="326788" cy="32678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551319" y="4450083"/>
            <a:ext cx="326788" cy="32678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123950" y="944123"/>
            <a:ext cx="2186274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단점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309799" y="2939242"/>
            <a:ext cx="904827" cy="167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586126" y="2939243"/>
            <a:ext cx="904827" cy="167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955673" y="2939243"/>
            <a:ext cx="904827" cy="167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425694" y="2939243"/>
            <a:ext cx="904827" cy="167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28700" y="6249101"/>
            <a:ext cx="3140237" cy="142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spc="-107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복잡한 계산이 필요한 CPU집약적인 작업에는 적합하지 않음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367947" y="6299901"/>
            <a:ext cx="3140237" cy="1426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</a:pPr>
            <a:r>
              <a:rPr lang="en-US" sz="2699" spc="-107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단일 스레드구조로 멀티코어 CPU의 성능을</a:t>
            </a:r>
          </a:p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 spc="-107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충분히 활용 못함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837968" y="5881436"/>
            <a:ext cx="3140237" cy="1845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 spc="-103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비동기 프로그래밍 특성상 콜백 함수가 중첩되는 경우 코드가 복잡해지고 가독성이 떨어질 수 있음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307989" y="6015421"/>
            <a:ext cx="3140237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NPM에서 사용할 수 있는 패키지들이 매우 많지만, 모든 패키지가 충분히 안정적이지 않을 수 있음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5607742" y="2939242"/>
            <a:ext cx="904827" cy="167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765"/>
              </a:lnSpc>
              <a:spcBef>
                <a:spcPct val="0"/>
              </a:spcBef>
            </a:pPr>
            <a:r>
              <a:rPr lang="en-US" sz="983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5</a:t>
            </a:r>
          </a:p>
        </p:txBody>
      </p:sp>
      <p:grpSp>
        <p:nvGrpSpPr>
          <p:cNvPr name="Group 29" id="29"/>
          <p:cNvGrpSpPr/>
          <p:nvPr/>
        </p:nvGrpSpPr>
        <p:grpSpPr>
          <a:xfrm rot="0">
            <a:off x="15896762" y="4450083"/>
            <a:ext cx="326788" cy="326788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4621476" y="5939221"/>
            <a:ext cx="3140237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-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오픈 소스 패키지를 많이 사용하게 되는 특성상 보안 취약점이 발생할 가능성이 있음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64028"/>
            <a:ext cx="6869633" cy="997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질의 응답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90868" y="9717040"/>
            <a:ext cx="18869735" cy="120011"/>
            <a:chOff x="0" y="0"/>
            <a:chExt cx="4969807" cy="316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290868" y="9425579"/>
            <a:ext cx="18869735" cy="120011"/>
            <a:chOff x="0" y="0"/>
            <a:chExt cx="4969807" cy="316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90868" y="9134117"/>
            <a:ext cx="18869735" cy="120011"/>
            <a:chOff x="0" y="0"/>
            <a:chExt cx="4969807" cy="3160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290868" y="8842656"/>
            <a:ext cx="18869735" cy="120011"/>
            <a:chOff x="0" y="0"/>
            <a:chExt cx="4969807" cy="3160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-126220">
            <a:off x="6866326" y="2078447"/>
            <a:ext cx="4544160" cy="269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50"/>
              </a:lnSpc>
              <a:spcBef>
                <a:spcPct val="0"/>
              </a:spcBef>
            </a:pPr>
            <a:r>
              <a:rPr lang="en-US" sz="1575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Q&amp;A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25275" y="5291438"/>
            <a:ext cx="6037449" cy="1876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hello@reallygreatsite.com</a:t>
            </a:r>
          </a:p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+123-456-7890</a:t>
            </a:r>
          </a:p>
          <a:p>
            <a:pPr algn="ctr">
              <a:lnSpc>
                <a:spcPts val="5086"/>
              </a:lnSpc>
            </a:pPr>
            <a:r>
              <a:rPr lang="en-US" sz="2906">
                <a:solidFill>
                  <a:srgbClr val="191919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www.reallygreatsite.com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-594003">
            <a:off x="5886222" y="2173229"/>
            <a:ext cx="6461515" cy="2735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319"/>
              </a:lnSpc>
              <a:spcBef>
                <a:spcPct val="0"/>
              </a:spcBef>
            </a:pPr>
            <a:r>
              <a:rPr lang="en-US" sz="15942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Thank 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205225" y="1753262"/>
            <a:ext cx="3827541" cy="608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15"/>
              </a:lnSpc>
              <a:spcBef>
                <a:spcPct val="0"/>
              </a:spcBef>
            </a:pPr>
            <a:r>
              <a:rPr lang="en-US" sz="3582" spc="-164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Node.js소개 및 설명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205225" y="2850992"/>
            <a:ext cx="2416440" cy="1246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Node.js란?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Node.js특징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14750" y="6402022"/>
            <a:ext cx="2416440" cy="2542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단일 스레드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비동기I/o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이벤트 루프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콜백 함수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205225" y="5354460"/>
            <a:ext cx="3585260" cy="67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Node.js작동 방식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528407" y="2781660"/>
            <a:ext cx="3052600" cy="67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장점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28407" y="5520065"/>
            <a:ext cx="3052600" cy="67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단점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28407" y="7572735"/>
            <a:ext cx="3052600" cy="67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477050" y="1193911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477050" y="4733269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852443" y="2170901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52443" y="4901274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852443" y="7005483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5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3950" y="944123"/>
            <a:ext cx="2186274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name="AutoShape 18" id="18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64028"/>
            <a:ext cx="6869633" cy="2003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Node.js소개 및 설명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828800" y="2548443"/>
            <a:ext cx="21945600" cy="928912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70895" y="3452697"/>
            <a:ext cx="8073105" cy="2421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87"/>
              </a:lnSpc>
            </a:pPr>
            <a:r>
              <a:rPr lang="en-US" sz="341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Node.js는 JavaScript를 서버에서 실행할 수 있도록 만든 오픈소스 런타임 환경입니다.</a:t>
            </a:r>
          </a:p>
          <a:p>
            <a:pPr algn="l">
              <a:lnSpc>
                <a:spcPts val="4787"/>
              </a:lnSpc>
            </a:pPr>
            <a:r>
              <a:rPr lang="en-US" sz="341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2009년 5월 27일에 Ryan Dahl이 처음</a:t>
            </a:r>
          </a:p>
          <a:p>
            <a:pPr algn="l">
              <a:lnSpc>
                <a:spcPts val="4787"/>
              </a:lnSpc>
              <a:spcBef>
                <a:spcPct val="0"/>
              </a:spcBef>
            </a:pPr>
            <a:r>
              <a:rPr lang="en-US" sz="341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개발했습니다.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23950" y="944123"/>
            <a:ext cx="3617273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Node.js란?</a:t>
            </a:r>
          </a:p>
        </p:txBody>
      </p:sp>
      <p:sp>
        <p:nvSpPr>
          <p:cNvPr name="AutoShape 8" id="8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378146" y="781050"/>
            <a:ext cx="388115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배경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3950" y="944123"/>
            <a:ext cx="4128096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Node.js의 특징</a:t>
            </a:r>
          </a:p>
        </p:txBody>
      </p:sp>
      <p:sp>
        <p:nvSpPr>
          <p:cNvPr name="AutoShape 7" id="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143000" y="4664075"/>
            <a:ext cx="5270710" cy="362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9"/>
              </a:lnSpc>
            </a:pPr>
            <a:r>
              <a:rPr lang="en-US" sz="2906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V8 엔진은 Google에서 개발한 JavaScript 엔진으로, 주로 Google Chrome 브라우저와 Node.js에서 사용됩니다.</a:t>
            </a:r>
          </a:p>
          <a:p>
            <a:pPr algn="l">
              <a:lnSpc>
                <a:spcPts val="4069"/>
              </a:lnSpc>
              <a:spcBef>
                <a:spcPct val="0"/>
              </a:spcBef>
            </a:pPr>
            <a:r>
              <a:rPr lang="en-US" sz="2906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V8 엔진의 주요 역할은 JavaScript 코드를 빠르고 효율적으로 실행하는 것입니다.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51569" y="4673600"/>
            <a:ext cx="4024366" cy="3357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Node.js만으로도 서버를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실행하고 관리할 수 있다는 점에서 독립적이고,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JavaScript 하나로 서버의 모든 기능을 개발할 수 있어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프론트 엔드 및 벡엔드 개발이 수월하다.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71147" y="4673600"/>
            <a:ext cx="4613458" cy="432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코드가 실행되는 환경을 제공하면서,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누구나 그 소스 코드를 접근하고 수정할 수 있도록 한 소프트웨어입니다.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다양한 개발자들이 공동으로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소프트웨어를 발전시킬 수 있게 하므로 품질과 보안이 개선됩니다.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82139" y="2352043"/>
            <a:ext cx="1505013" cy="2782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51569" y="2352043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371147" y="2352043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934646" y="3843178"/>
            <a:ext cx="3580019" cy="455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sz="2677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V8JavaScript엔진 기반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451116" y="3600316"/>
            <a:ext cx="6165258" cy="94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51"/>
              </a:lnSpc>
            </a:pPr>
            <a:r>
              <a:rPr lang="en-US" sz="2679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독립적인 환경에서</a:t>
            </a:r>
          </a:p>
          <a:p>
            <a:pPr algn="ctr">
              <a:lnSpc>
                <a:spcPts val="3751"/>
              </a:lnSpc>
              <a:spcBef>
                <a:spcPct val="0"/>
              </a:spcBef>
            </a:pPr>
            <a:r>
              <a:rPr lang="en-US" sz="2679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벡엔드 개발 가능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123653" y="3831879"/>
            <a:ext cx="3051224" cy="467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8"/>
              </a:lnSpc>
              <a:spcBef>
                <a:spcPct val="0"/>
              </a:spcBef>
            </a:pPr>
            <a:r>
              <a:rPr lang="en-US" sz="2691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오픈소스 런타임 환경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64028"/>
            <a:ext cx="6869633" cy="100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Node.js작동 방식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90868" y="9717040"/>
            <a:ext cx="18869735" cy="120011"/>
            <a:chOff x="0" y="0"/>
            <a:chExt cx="4969807" cy="316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512237" y="2805059"/>
            <a:ext cx="6443972" cy="7203704"/>
            <a:chOff x="0" y="0"/>
            <a:chExt cx="998340" cy="1116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8340" cy="1116042"/>
            </a:xfrm>
            <a:custGeom>
              <a:avLst/>
              <a:gdLst/>
              <a:ahLst/>
              <a:cxnLst/>
              <a:rect r="r" b="b" t="t" l="l"/>
              <a:pathLst>
                <a:path h="1116042" w="998340">
                  <a:moveTo>
                    <a:pt x="0" y="0"/>
                  </a:moveTo>
                  <a:lnTo>
                    <a:pt x="998340" y="0"/>
                  </a:lnTo>
                  <a:lnTo>
                    <a:pt x="998340" y="1116042"/>
                  </a:lnTo>
                  <a:lnTo>
                    <a:pt x="0" y="1116042"/>
                  </a:lnTo>
                  <a:close/>
                </a:path>
              </a:pathLst>
            </a:custGeom>
            <a:blipFill>
              <a:blip r:embed="rId2"/>
              <a:stretch>
                <a:fillRect l="-33842" t="0" r="-33842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3378146" y="781050"/>
            <a:ext cx="388115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프로젝트 개요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47170" y="2728859"/>
            <a:ext cx="9151717" cy="2948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86"/>
              </a:lnSpc>
            </a:pPr>
            <a:r>
              <a:rPr lang="en-US" sz="4418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Node.js는 비동기적으로 입출력 작업을</a:t>
            </a:r>
          </a:p>
          <a:p>
            <a:pPr algn="l">
              <a:lnSpc>
                <a:spcPts val="6186"/>
              </a:lnSpc>
            </a:pPr>
            <a:r>
              <a:rPr lang="en-US" sz="4418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처리하여 서버의 응답 속도를 높이고,</a:t>
            </a:r>
          </a:p>
          <a:p>
            <a:pPr algn="l">
              <a:lnSpc>
                <a:spcPts val="5486"/>
              </a:lnSpc>
              <a:spcBef>
                <a:spcPct val="0"/>
              </a:spcBef>
            </a:pPr>
            <a:r>
              <a:rPr lang="en-US" sz="3918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이벤트 루프와 콜백 함수로 요청을 관리하여 여러 요청을 동시에 처리 할 수 있습니다.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3950" y="915548"/>
            <a:ext cx="6257181" cy="986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103"/>
              </a:lnSpc>
              <a:spcBef>
                <a:spcPct val="0"/>
              </a:spcBef>
            </a:pPr>
            <a:r>
              <a:rPr lang="en-US" sz="5788" spc="-81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Node.js의 작동 방식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47170" y="5967836"/>
            <a:ext cx="9523041" cy="3045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8"/>
              </a:lnSpc>
            </a:pP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1.요청 수신</a:t>
            </a:r>
          </a:p>
          <a:p>
            <a:pPr algn="l">
              <a:lnSpc>
                <a:spcPts val="4478"/>
              </a:lnSpc>
            </a:pP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2.</a:t>
            </a: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비동기 작업 수행</a:t>
            </a:r>
          </a:p>
          <a:p>
            <a:pPr algn="l">
              <a:lnSpc>
                <a:spcPts val="4478"/>
              </a:lnSpc>
            </a:pP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3.이벤트 루프에서 작업 대기</a:t>
            </a:r>
          </a:p>
          <a:p>
            <a:pPr algn="l">
              <a:lnSpc>
                <a:spcPts val="5143"/>
              </a:lnSpc>
            </a:pPr>
            <a:r>
              <a:rPr lang="en-US" sz="5413" spc="-27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4.</a:t>
            </a:r>
            <a:r>
              <a:rPr lang="en-US" sz="5413" spc="-270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콜백 함수 실행</a:t>
            </a:r>
          </a:p>
          <a:p>
            <a:pPr algn="l">
              <a:lnSpc>
                <a:spcPts val="4478"/>
              </a:lnSpc>
            </a:pP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5.</a:t>
            </a:r>
            <a:r>
              <a:rPr lang="en-US" sz="4713" spc="-235">
                <a:solidFill>
                  <a:srgbClr val="000000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이벤트 루프가 다음 작업 수행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378146" y="781050"/>
            <a:ext cx="3881154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 사항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3950" y="944123"/>
            <a:ext cx="2186274" cy="79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기술</a:t>
            </a:r>
          </a:p>
        </p:txBody>
      </p:sp>
      <p:sp>
        <p:nvSpPr>
          <p:cNvPr name="AutoShape 7" id="7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2750753" y="3204609"/>
            <a:ext cx="5552039" cy="2506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5"/>
              </a:lnSpc>
            </a:pPr>
            <a:r>
              <a:rPr lang="en-US" sz="283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단일 스레드</a:t>
            </a:r>
          </a:p>
          <a:p>
            <a:pPr algn="l">
              <a:lnSpc>
                <a:spcPts val="3975"/>
              </a:lnSpc>
            </a:pPr>
          </a:p>
          <a:p>
            <a:pPr algn="l">
              <a:lnSpc>
                <a:spcPts val="3975"/>
              </a:lnSpc>
              <a:spcBef>
                <a:spcPct val="0"/>
              </a:spcBef>
            </a:pPr>
            <a:r>
              <a:rPr lang="en-US" sz="283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단일 스레드를 사용함으로써 스레드 간의 메모리 공유 문제와 복잡한 문제를 줄일 수 있습니다.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50753" y="6405205"/>
            <a:ext cx="5552039" cy="238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이벤트 루프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이벤트 루프는 요청된 작업을 순서대로 관리하며, 비동기 작업이 완료되면 이를 받아와 다음 작업을 진행합니다.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79756" y="2823635"/>
            <a:ext cx="5279544" cy="2868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비동기I/O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데이터베이스나 파일을 읽는 등의 작업이 완료될 때 까지 기다리지 않고, 그 사이에 다른 작업을 수행 할 수 있습니다.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979756" y="6235842"/>
            <a:ext cx="5279544" cy="2385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콜백 함수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비동기 작업이 완료되면 자동으로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실행되는 함수입니다.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(다중프로그래밍과 유사)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1753" y="2615498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81753" y="5526055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38260" y="2615498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38260" y="5526055"/>
            <a:ext cx="1505013" cy="2782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897"/>
              </a:lnSpc>
              <a:spcBef>
                <a:spcPct val="0"/>
              </a:spcBef>
            </a:pPr>
            <a:r>
              <a:rPr lang="en-US" sz="16355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</a:p>
        </p:txBody>
      </p:sp>
      <p:sp>
        <p:nvSpPr>
          <p:cNvPr name="AutoShape 16" id="16"/>
          <p:cNvSpPr/>
          <p:nvPr/>
        </p:nvSpPr>
        <p:spPr>
          <a:xfrm>
            <a:off x="1028700" y="5830855"/>
            <a:ext cx="16230600" cy="0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9144000" y="3252234"/>
            <a:ext cx="0" cy="4867653"/>
          </a:xfrm>
          <a:prstGeom prst="line">
            <a:avLst/>
          </a:prstGeom>
          <a:ln cap="flat" w="1905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64028"/>
            <a:ext cx="7310838" cy="1003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Node.js의 장단점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90868" y="9717040"/>
            <a:ext cx="18869735" cy="120011"/>
            <a:chOff x="0" y="0"/>
            <a:chExt cx="4969807" cy="316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290868" y="9425579"/>
            <a:ext cx="18869735" cy="120011"/>
            <a:chOff x="0" y="0"/>
            <a:chExt cx="4969807" cy="316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DAGVrAEIZ0Y</dc:identifier>
  <dcterms:modified xsi:type="dcterms:W3CDTF">2011-08-01T06:04:30Z</dcterms:modified>
  <cp:revision>1</cp:revision>
  <dc:title>Node.</dc:title>
</cp:coreProperties>
</file>

<file path=docProps/thumbnail.jpeg>
</file>